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6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0281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63" d="100"/>
          <a:sy n="163" d="100"/>
        </p:scale>
        <p:origin x="1734" y="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>
            <a:extLst>
              <a:ext uri="{FF2B5EF4-FFF2-40B4-BE49-F238E27FC236}">
                <a16:creationId xmlns:a16="http://schemas.microsoft.com/office/drawing/2014/main" id="{54D06E7D-1731-451A-8705-71D4AD48F6B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9C2853E6-B2B2-4D76-97B1-14ACFAB5C14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48" name="Rectangle 4">
            <a:extLst>
              <a:ext uri="{FF2B5EF4-FFF2-40B4-BE49-F238E27FC236}">
                <a16:creationId xmlns:a16="http://schemas.microsoft.com/office/drawing/2014/main" id="{BD11A497-E79B-49F2-BAB6-44B5EB0EE32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77263"/>
            <a:ext cx="2971800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49" name="Rectangle 5">
            <a:extLst>
              <a:ext uri="{FF2B5EF4-FFF2-40B4-BE49-F238E27FC236}">
                <a16:creationId xmlns:a16="http://schemas.microsoft.com/office/drawing/2014/main" id="{F195D042-4984-4789-BEBF-C86E24BEEFB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577263"/>
            <a:ext cx="2971800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A82D8DE1-1701-4143-92FF-E2D9D81358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>
            <a:extLst>
              <a:ext uri="{FF2B5EF4-FFF2-40B4-BE49-F238E27FC236}">
                <a16:creationId xmlns:a16="http://schemas.microsoft.com/office/drawing/2014/main" id="{844FFBBF-36BA-417A-A131-A39DFAD428E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19" name="Rectangle 3">
            <a:extLst>
              <a:ext uri="{FF2B5EF4-FFF2-40B4-BE49-F238E27FC236}">
                <a16:creationId xmlns:a16="http://schemas.microsoft.com/office/drawing/2014/main" id="{D5495786-4D76-45E2-BF44-3F4F1BEA921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6319FE44-324A-4276-AC17-7E8E052A756B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73163" y="677863"/>
            <a:ext cx="4511675" cy="3384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21" name="Rectangle 5">
            <a:extLst>
              <a:ext uri="{FF2B5EF4-FFF2-40B4-BE49-F238E27FC236}">
                <a16:creationId xmlns:a16="http://schemas.microsoft.com/office/drawing/2014/main" id="{FD5D40CD-7744-4473-B17B-16F3FBE7562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287838"/>
            <a:ext cx="5486400" cy="406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6022" name="Rectangle 6">
            <a:extLst>
              <a:ext uri="{FF2B5EF4-FFF2-40B4-BE49-F238E27FC236}">
                <a16:creationId xmlns:a16="http://schemas.microsoft.com/office/drawing/2014/main" id="{741FBAB4-3218-4F01-A9FC-3864AED8213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75675"/>
            <a:ext cx="2971800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23" name="Rectangle 7">
            <a:extLst>
              <a:ext uri="{FF2B5EF4-FFF2-40B4-BE49-F238E27FC236}">
                <a16:creationId xmlns:a16="http://schemas.microsoft.com/office/drawing/2014/main" id="{5E39A7FF-DEB4-49BF-8CDE-397A962CAA3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575675"/>
            <a:ext cx="2971800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D5DD88B4-214F-484A-8B64-125DB79782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C7136ADF-EFE8-402E-8FF6-307B46DA30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299E244-25A6-4308-94A5-21CB61550722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BD609BA5-E35F-4E5F-B28E-E7AB266E196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E138FBD5-FEA4-4888-A032-A86DC8CE3A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BFAEA327-3C05-4A64-A4AA-472741D608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E16B0A4-EB48-4BC8-9059-824274597494}" type="slidenum">
              <a:rPr lang="en-US" altLang="en-US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38CE4CAE-AC35-4B30-8C7F-C3ABBB1A70F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216D9A8E-9058-4702-B418-24D3CE5715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5F10D4BF-BD11-416A-97CB-1706707C402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ECE7C60-A442-4141-B133-3F85483FF3C2}" type="slidenum">
              <a:rPr lang="en-US" altLang="en-US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4862CD52-7BC8-42C5-AA4D-DBD4015E205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F4ECE7D4-2946-4214-A3F4-CA0EA3858A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63829FED-7BD2-465D-86ED-B2C2ABA0D33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0EB5D78-1CAE-48DC-A6FE-0E59822BB20A}" type="slidenum">
              <a:rPr lang="en-US" altLang="en-US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0FE099ED-18B3-45BB-A866-4F35BFA297A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BD7D0ABF-7890-495F-8215-75D58A9B05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39433227-1DF5-4706-94D6-035F0108843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0FBE927-B80C-4FDC-A997-F020B8E16230}" type="slidenum">
              <a:rPr lang="en-US" altLang="en-US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820CCB1D-0DD4-4A8D-A4C0-088400B3248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7A99B791-2B12-468C-840B-0D622B2018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D47B3DDB-4F81-4D91-A502-5B3FDECE6D5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377FC87-4242-455A-99C0-613BAE111B04}" type="slidenum">
              <a:rPr lang="en-US" altLang="en-US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AE1104F5-15F3-4D5D-82F8-53ABB6986B2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5C32C0C3-BD78-4A20-9A7E-8F667C26F7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5614CF31-C586-4124-852D-B812882D5BC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030AA77-879A-4B5E-907D-301F69DE5700}" type="slidenum">
              <a:rPr lang="en-US" altLang="en-US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86D7D25D-0333-4B7B-812B-763F8635E5E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AC3C89E3-599B-4782-A27F-A8F98D3405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476264B0-DD54-4375-90A0-20EA6784A8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AD81221-B3F3-46B1-B615-7D3F0EAF5512}" type="slidenum">
              <a:rPr lang="en-US" altLang="en-US"/>
              <a:pPr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D303A25C-3BC5-477E-84D9-F2A498E9D37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DFD83CE5-3041-4094-99EF-1C84ACAB2E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>
            <a:extLst>
              <a:ext uri="{FF2B5EF4-FFF2-40B4-BE49-F238E27FC236}">
                <a16:creationId xmlns:a16="http://schemas.microsoft.com/office/drawing/2014/main" id="{CA4E726D-93B8-496E-B9A4-D6B0F72547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914400 h 1000"/>
              <a:gd name="T2" fmla="*/ 0 w 1000"/>
              <a:gd name="T3" fmla="*/ 0 h 1000"/>
              <a:gd name="T4" fmla="*/ 79248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>
            <a:extLst>
              <a:ext uri="{FF2B5EF4-FFF2-40B4-BE49-F238E27FC236}">
                <a16:creationId xmlns:a16="http://schemas.microsoft.com/office/drawing/2014/main" id="{C86A1425-FCD4-4A55-9E9D-181EDAE3B406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8EC2B80D-C9F8-471B-8F09-A318DD4CA7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370CB98-7806-483D-BF6D-843E61DB02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98DB1562-26CD-4C97-B61E-276F8C30FB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2B59DDE-FBF8-4E92-B35B-FD5EBD19A67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346400"/>
      </p:ext>
    </p:extLst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B4F904C-5552-4648-8540-F3BEC2C7D96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71DA1EA-C633-420C-B343-55ED4291D1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71C6B30-0CA0-48ED-87EE-3E8CD65687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6DFF98-D87D-480A-9B78-7410CD36C3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2306213"/>
      </p:ext>
    </p:extLst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8363752-76BB-4D55-9978-5C4C18A6B0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1D26FE8-3024-4D55-AA43-164AD66B1C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0D0812E-0332-4A7E-9EF0-7A04198A9F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7F08BD-6D87-47C0-A64F-C90AC3505A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6120250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5A1A610-521C-4BEE-882A-84010460A0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843A7B1-CB64-4890-BF0C-40CC9EB74BB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3FEF504-2867-4662-8DDD-5558374E9F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7721D-64EE-43F2-B7F5-33A1FB19A5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3645034"/>
      </p:ext>
    </p:extLst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B352367-78B0-473D-9D56-53C559139D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CFE8484-6AD8-46B4-AD4B-8B25C2B7C8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16535A4-1018-45DD-A009-097C431D09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EC0EF2-D213-4FF2-945E-5112448E8A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1287042"/>
      </p:ext>
    </p:extLst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F9F0083-3FAB-4FE5-B2DD-65783DDBDE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099ED2-3054-4E9D-A046-8B7427E9CF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DD4EE5F-6451-4459-8FC2-B9AF880C47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BBD30-2651-4F21-8F09-CCAF130C4A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7799086"/>
      </p:ext>
    </p:extLst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D8A3E98-94DD-45F0-B21E-EAB90AFBAD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DC51C65-15AF-42E9-9658-04AEE0D6AA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0C730CC-7F31-496A-80EE-D8CA2A3330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E88F2-B7ED-497C-B42F-9CD079F60F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798583"/>
      </p:ext>
    </p:extLst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80E17D6-9B33-4563-8CD4-8DE708D26B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13ACA4C-1CE2-4964-94F2-478AC60919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C4B544F-266D-4FDA-9AE4-A5447ECDAD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01760-2E67-4472-804B-2B479911AC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4204437"/>
      </p:ext>
    </p:extLst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ED9E884-91DF-4FCF-BF03-4A968BE191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2DBB84D-3242-4581-AFF0-8360AEC9A50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FCC7D14-3953-4CF1-85A1-3E6B78CC34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105EFB-4586-4AB7-AD56-30BC9147D5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6919185"/>
      </p:ext>
    </p:extLst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4E05268-9238-4EDC-8E71-7C474F9FBA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F25F964-900F-4B2E-9444-850B87C817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A426A6-5600-45B2-90A3-C76C18C1D1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D006B0-8372-4C66-B1E2-1BBCD577D7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2573008"/>
      </p:ext>
    </p:extLst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E537176-647F-46C3-A2B3-963515E850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2A643A1-1046-4259-B233-4B30BCE262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FE3E296-9A3C-4B0C-BD9E-07F51D02E8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DA1ACA-6B40-46CD-9E2E-27CB8EDA77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2961553"/>
      </p:ext>
    </p:extLst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6A265D4-0EBB-4182-92EA-FF7457065B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4133376-49B0-4777-A170-00C1BB85E7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9876" name="Rectangle 4">
            <a:extLst>
              <a:ext uri="{FF2B5EF4-FFF2-40B4-BE49-F238E27FC236}">
                <a16:creationId xmlns:a16="http://schemas.microsoft.com/office/drawing/2014/main" id="{5DC24279-6F61-4380-ADB0-D7A56AB495B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9877" name="Rectangle 5">
            <a:extLst>
              <a:ext uri="{FF2B5EF4-FFF2-40B4-BE49-F238E27FC236}">
                <a16:creationId xmlns:a16="http://schemas.microsoft.com/office/drawing/2014/main" id="{4DB0AF1B-EC43-41BC-8996-50A8DD8944E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9878" name="Rectangle 6">
            <a:extLst>
              <a:ext uri="{FF2B5EF4-FFF2-40B4-BE49-F238E27FC236}">
                <a16:creationId xmlns:a16="http://schemas.microsoft.com/office/drawing/2014/main" id="{B32B6EF0-8059-4FD1-8D07-2A31379DBAE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Garamond" panose="02020404030301010803" pitchFamily="18" charset="0"/>
              </a:defRPr>
            </a:lvl1pPr>
          </a:lstStyle>
          <a:p>
            <a:pPr>
              <a:defRPr/>
            </a:pPr>
            <a:fld id="{81F263AF-3DBD-4591-B71A-CD9CB6B98E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Freeform 7">
            <a:extLst>
              <a:ext uri="{FF2B5EF4-FFF2-40B4-BE49-F238E27FC236}">
                <a16:creationId xmlns:a16="http://schemas.microsoft.com/office/drawing/2014/main" id="{0618AB0C-A6C7-48FD-B75F-41D527FF2A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609600 h 1000"/>
              <a:gd name="T2" fmla="*/ 0 w 1000"/>
              <a:gd name="T3" fmla="*/ 0 h 1000"/>
              <a:gd name="T4" fmla="*/ 82296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2" name="Line 8">
            <a:extLst>
              <a:ext uri="{FF2B5EF4-FFF2-40B4-BE49-F238E27FC236}">
                <a16:creationId xmlns:a16="http://schemas.microsoft.com/office/drawing/2014/main" id="{802F1ED6-BE3A-417E-A1E6-A3CC11B305BA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ransition>
    <p:rand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2937FF0-F674-4309-A1EF-B32CED8C3D4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en-US" altLang="en-US" dirty="0"/>
              <a:t>Vines Street</a:t>
            </a:r>
            <a:br>
              <a:rPr lang="en-US" altLang="en-US" dirty="0"/>
            </a:br>
            <a:r>
              <a:rPr lang="en-US" altLang="en-US" dirty="0"/>
              <a:t>Student Coaching Slides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49AF5425-171C-4FC7-A03C-94D3AA8EE0D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B3FCED37-EAC9-4020-B240-97CD2DC37F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Basic Facts of the Case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6BB68CFA-1B5E-424E-945B-B81E025A64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New state law allows liquor stores to stay open until 4 a.m.</a:t>
            </a:r>
          </a:p>
          <a:p>
            <a:pPr eaLnBrk="1" hangingPunct="1"/>
            <a:r>
              <a:rPr lang="en-US" altLang="en-US" dirty="0"/>
              <a:t>Store currently stays open until 10 p.m.</a:t>
            </a:r>
          </a:p>
          <a:p>
            <a:pPr eaLnBrk="1" hangingPunct="1"/>
            <a:r>
              <a:rPr lang="en-US" altLang="en-US" dirty="0"/>
              <a:t>Based on her research, Aimee Novak recommended extending hours until 4 a.m.</a:t>
            </a:r>
          </a:p>
          <a:p>
            <a:pPr eaLnBrk="1" hangingPunct="1"/>
            <a:r>
              <a:rPr lang="en-US" altLang="en-US" dirty="0"/>
              <a:t>Bruce Morgan asked Aimee Novak to check her analysis and revise her recommendations if necessary.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DB0520CC-1316-4A34-B02E-2E23960DF8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Economics Background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2720FAA-5D87-4351-876E-267D379CF2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Concept:  Using marginal cost (MC) and marginal revenue (MR) to make profit-maximizing decisions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MC = additional cost from doing one more of something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MR = additional revenue from doing one more of something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Do more when MR &gt; MC.  Do less when MR &lt; MC.  This will maximize profits.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D413EA16-6DC5-47DD-AA69-DE30CD81AB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Economics Background, cont.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DF36652E-A5A1-4F31-8C0A-CF70CD01BE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MR/MC method is usually used to find profit-maximizing quantity of output.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/>
            <a:r>
              <a:rPr lang="en-US" altLang="en-US"/>
              <a:t>But it can be used for many other things.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/>
            <a:r>
              <a:rPr lang="en-US" altLang="en-US"/>
              <a:t>Here, it’s used to find how many hours to stay open.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6F36A738-1137-48BD-81D1-0602A22FB0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Accounting Background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D80EE5D1-E0D5-4CE1-8EC4-12CD68879C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Contribution Margin (CM) is sales revenue minus variable cost.</a:t>
            </a:r>
          </a:p>
          <a:p>
            <a:pPr eaLnBrk="1" hangingPunct="1"/>
            <a:r>
              <a:rPr lang="en-US" altLang="en-US"/>
              <a:t>CM is usually per unit of output, but it can also be found for other cost objects.</a:t>
            </a:r>
          </a:p>
          <a:p>
            <a:pPr eaLnBrk="1" hangingPunct="1"/>
            <a:r>
              <a:rPr lang="en-US" altLang="en-US"/>
              <a:t>In this case, we use the CM/customer.</a:t>
            </a:r>
          </a:p>
          <a:p>
            <a:pPr eaLnBrk="1" hangingPunct="1"/>
            <a:r>
              <a:rPr lang="en-US" altLang="en-US"/>
              <a:t>CM/customer is the price of goods sold minus the cost of goods sold to the average customer.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3876A119-C226-4170-A179-839EF94185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Accounting Background, cont.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13896313-C650-444E-B056-42D0630A60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/>
            <a:r>
              <a:rPr lang="en-US" altLang="en-US"/>
              <a:t>Breakeven customers for a time period       = added cost for that time period          divided by CM per customer.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marL="609600" indent="-609600" eaLnBrk="1" hangingPunct="1"/>
            <a:r>
              <a:rPr lang="en-US" altLang="en-US"/>
              <a:t>Safety margin                                              = expected number of added customers minus breakeven number of added customers.                                                                         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2E4BEFA0-EE3C-410F-835C-1A61ED36F8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Statistics Background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12207DA2-0E53-49F2-8EBC-910D5DB3EE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Regression of a dependent variable Y on an independent variable X gives you an estimated equation of a line:                                                     Y = a + bX                                                                 a = coefficient on intercept                                             b = coefficient on independent variable X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1000"/>
          </a:p>
          <a:p>
            <a:pPr eaLnBrk="1" hangingPunct="1"/>
            <a:r>
              <a:rPr lang="en-US" altLang="en-US"/>
              <a:t>Use p-value on the intercept coefficient to see if it is statistically significant.  p-value should be less than significance of .05.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BCCA597B-FE20-422D-9D04-DA252F6A99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Statistics Background, cont.</a:t>
            </a:r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0EB53BC9-26FB-47BB-B7C0-46AB1DCF4AC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Difference of means test:  determines      whether two samples are likely to have come from different populations.</a:t>
            </a:r>
          </a:p>
          <a:p>
            <a:pPr eaLnBrk="1" hangingPunct="1"/>
            <a:r>
              <a:rPr lang="en-US" altLang="en-US" sz="2800"/>
              <a:t>In this case, are evening customers significantly different from day customers in their buying behavior?</a:t>
            </a:r>
          </a:p>
          <a:p>
            <a:pPr eaLnBrk="1" hangingPunct="1"/>
            <a:r>
              <a:rPr lang="en-US" altLang="en-US" sz="2800"/>
              <a:t>Use two-tail test, because the difference could go either way.</a:t>
            </a:r>
          </a:p>
          <a:p>
            <a:pPr eaLnBrk="1" hangingPunct="1"/>
            <a:r>
              <a:rPr lang="en-US" altLang="en-US" sz="2800"/>
              <a:t>Excel will do almost all of this for you!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 autoUpdateAnimBg="0"/>
    </p:bld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0</TotalTime>
  <Words>401</Words>
  <Application>Microsoft Office PowerPoint</Application>
  <PresentationFormat>On-screen Show (4:3)</PresentationFormat>
  <Paragraphs>43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Garamond</vt:lpstr>
      <vt:lpstr>Wingdings</vt:lpstr>
      <vt:lpstr>Edge</vt:lpstr>
      <vt:lpstr>Vines Street Student Coaching Slides</vt:lpstr>
      <vt:lpstr>Basic Facts of the Case</vt:lpstr>
      <vt:lpstr>Economics Background</vt:lpstr>
      <vt:lpstr>Economics Background, cont.</vt:lpstr>
      <vt:lpstr>Accounting Background</vt:lpstr>
      <vt:lpstr>Accounting Background, cont.</vt:lpstr>
      <vt:lpstr>Statistics Background</vt:lpstr>
      <vt:lpstr>Statistics Background, cont.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2019-08-22T07:32:56Z</dcterms:created>
  <dcterms:modified xsi:type="dcterms:W3CDTF">2019-08-22T07:33:07Z</dcterms:modified>
</cp:coreProperties>
</file>